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5"/>
  </p:notesMasterIdLst>
  <p:handoutMasterIdLst>
    <p:handoutMasterId r:id="rId16"/>
  </p:handoutMasterIdLst>
  <p:sldIdLst>
    <p:sldId id="257" r:id="rId3"/>
    <p:sldId id="263" r:id="rId4"/>
    <p:sldId id="272" r:id="rId5"/>
    <p:sldId id="310" r:id="rId6"/>
    <p:sldId id="311" r:id="rId7"/>
    <p:sldId id="312" r:id="rId8"/>
    <p:sldId id="306" r:id="rId9"/>
    <p:sldId id="309" r:id="rId10"/>
    <p:sldId id="265" r:id="rId11"/>
    <p:sldId id="262"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nding Actionable Messages" id="{7E829F76-CD83-44A3-B3F7-007301260BD8}">
          <p14:sldIdLst>
            <p14:sldId id="257"/>
            <p14:sldId id="263"/>
            <p14:sldId id="272"/>
            <p14:sldId id="310"/>
            <p14:sldId id="311"/>
            <p14:sldId id="312"/>
            <p14:sldId id="306"/>
            <p14:sldId id="30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5" autoAdjust="0"/>
    <p:restoredTop sz="79207" autoAdjust="0"/>
  </p:normalViewPr>
  <p:slideViewPr>
    <p:cSldViewPr snapToGrid="0">
      <p:cViewPr varScale="1">
        <p:scale>
          <a:sx n="57" d="100"/>
          <a:sy n="57" d="100"/>
        </p:scale>
        <p:origin x="62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9/22/2017 8:29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9/22/2017 8:29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Office 365 inbox or on the Office 365 Group settings, click the gear icon and choose “Manage connectors”. On the Connectors page, choose “Incoming </a:t>
            </a:r>
            <a:r>
              <a:rPr lang="en-US" dirty="0" err="1"/>
              <a:t>Webhook</a:t>
            </a:r>
            <a:r>
              <a:rPr lang="en-US" dirty="0"/>
              <a:t>” and click “Add”.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3992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Incoming </a:t>
            </a:r>
            <a:r>
              <a:rPr lang="en-US"/>
              <a:t>Webhook</a:t>
            </a:r>
            <a:r>
              <a:rPr lang="en-US" dirty="0"/>
              <a:t> page, provide a name and image for the </a:t>
            </a:r>
            <a:r>
              <a:rPr lang="en-US" dirty="0" err="1"/>
              <a:t>Webook</a:t>
            </a:r>
            <a:r>
              <a:rPr lang="en-US" dirty="0"/>
              <a:t> and click Create.  The resulting URL allows you to POST JSON messages containing Actionable Messages card data to the endpoint, causing an email to be sent to the user or Office 365 Group for which the </a:t>
            </a:r>
            <a:r>
              <a:rPr lang="en-US" dirty="0" err="1"/>
              <a:t>webhook</a:t>
            </a:r>
            <a:r>
              <a:rPr lang="en-US" dirty="0"/>
              <a:t> is configured.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055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Action processing requires a publicly reachable endpoint that is pre-registered using the Actionable Email Developer Dashboard. You cannot use http://localhost as a URL because that is unreachable from Office 365.</a:t>
            </a:r>
          </a:p>
          <a:p>
            <a:pPr marL="0" indent="0">
              <a:buFont typeface="+mj-lt"/>
              <a:buNone/>
            </a:pPr>
            <a:endParaRPr lang="en-US" dirty="0"/>
          </a:p>
          <a:p>
            <a:pPr marL="228600" indent="-228600">
              <a:buFont typeface="+mj-lt"/>
              <a:buAutoNum type="arabicPeriod"/>
            </a:pPr>
            <a:r>
              <a:rPr lang="en-US" dirty="0"/>
              <a:t>User receives an email with an actionable message embedded in the &lt;script&gt; tag</a:t>
            </a:r>
          </a:p>
          <a:p>
            <a:pPr marL="228600" indent="-228600">
              <a:buFont typeface="+mj-lt"/>
              <a:buAutoNum type="arabicPeriod"/>
            </a:pPr>
            <a:r>
              <a:rPr lang="en-US" dirty="0"/>
              <a:t>User interacts with the message action defined in the card such as </a:t>
            </a:r>
            <a:r>
              <a:rPr lang="en-US" dirty="0" err="1"/>
              <a:t>HttpPOST</a:t>
            </a:r>
            <a:endParaRPr lang="en-US" dirty="0"/>
          </a:p>
          <a:p>
            <a:pPr marL="228600" indent="-228600">
              <a:buFont typeface="+mj-lt"/>
              <a:buAutoNum type="arabicPeriod"/>
            </a:pPr>
            <a:r>
              <a:rPr lang="en-US" dirty="0"/>
              <a:t>The HTTP POST message is sent from Office 365 to the pre-registered endpoint. The HTTP POST includes a bearer token that should be validated.</a:t>
            </a:r>
          </a:p>
          <a:p>
            <a:pPr marL="228600" indent="-228600">
              <a:buFont typeface="+mj-lt"/>
              <a:buAutoNum type="arabicPeriod"/>
            </a:pPr>
            <a:r>
              <a:rPr lang="en-US" dirty="0"/>
              <a:t>The status is returned in the HTTP header </a:t>
            </a:r>
            <a:r>
              <a:rPr lang="en-US" b="1" dirty="0"/>
              <a:t>CARD-ACTION-STATUS</a:t>
            </a:r>
            <a:r>
              <a:rPr lang="en-US" dirty="0"/>
              <a:t> with a value indicating success or failure. Optionally, the response body can contain JSON to represent the new UI of the card after successful processing. This requires the </a:t>
            </a:r>
            <a:r>
              <a:rPr lang="en-US" sz="900" b="1" dirty="0">
                <a:latin typeface="Lucida Console" panose="020B0609040504020204" pitchFamily="49" charset="0"/>
              </a:rPr>
              <a:t>CARD-UPDATE-IN-BODY</a:t>
            </a:r>
            <a:r>
              <a:rPr lang="en-US" sz="900" b="0" dirty="0">
                <a:latin typeface="Lucida Console" panose="020B0609040504020204" pitchFamily="49" charset="0"/>
              </a:rPr>
              <a:t> HTTP header with a value of “true”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7896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Action processing requires a publicly reachable endpoint that is pre-registered using the Actionable Email Developer Dashboard. You cannot use http://localhost as a URL because that is unreachable from Office 365.</a:t>
            </a:r>
          </a:p>
          <a:p>
            <a:pPr marL="0" indent="0">
              <a:buFont typeface="+mj-lt"/>
              <a:buNone/>
            </a:pPr>
            <a:endParaRPr lang="en-US" dirty="0"/>
          </a:p>
          <a:p>
            <a:pPr marL="228600" indent="-228600">
              <a:buFont typeface="+mj-lt"/>
              <a:buAutoNum type="arabicPeriod"/>
            </a:pPr>
            <a:r>
              <a:rPr lang="en-US" dirty="0"/>
              <a:t>User receives an email with an actionable message embedded in the &lt;script&gt; tag</a:t>
            </a:r>
          </a:p>
          <a:p>
            <a:pPr marL="228600" indent="-228600">
              <a:buFont typeface="+mj-lt"/>
              <a:buAutoNum type="arabicPeriod"/>
            </a:pPr>
            <a:r>
              <a:rPr lang="en-US" dirty="0"/>
              <a:t>User interacts with the message action defined in the card such as </a:t>
            </a:r>
            <a:r>
              <a:rPr lang="en-US" dirty="0" err="1"/>
              <a:t>HttpPOST</a:t>
            </a:r>
            <a:endParaRPr lang="en-US" dirty="0"/>
          </a:p>
          <a:p>
            <a:pPr marL="228600" indent="-228600">
              <a:buFont typeface="+mj-lt"/>
              <a:buAutoNum type="arabicPeriod"/>
            </a:pPr>
            <a:r>
              <a:rPr lang="en-US" dirty="0"/>
              <a:t>The HTTP POST message is sent from Office 365 to the pre-registered endpoint. The HTTP POST includes a bearer token that should be validated.</a:t>
            </a:r>
          </a:p>
          <a:p>
            <a:pPr marL="228600" indent="-228600">
              <a:buFont typeface="+mj-lt"/>
              <a:buAutoNum type="arabicPeriod"/>
            </a:pPr>
            <a:r>
              <a:rPr lang="en-US" dirty="0"/>
              <a:t>The status is returned in the HTTP header </a:t>
            </a:r>
            <a:r>
              <a:rPr lang="en-US" b="1" dirty="0"/>
              <a:t>CARD-ACTION-STATUS</a:t>
            </a:r>
            <a:r>
              <a:rPr lang="en-US" dirty="0"/>
              <a:t> with a value indicating success or failure. Optionally, the response body can contain JSON to represent the new UI of the card after successful processing. This requires the </a:t>
            </a:r>
            <a:r>
              <a:rPr lang="en-US" sz="900" b="1" dirty="0">
                <a:latin typeface="Lucida Console" panose="020B0609040504020204" pitchFamily="49" charset="0"/>
              </a:rPr>
              <a:t>CARD-UPDATE-IN-BODY</a:t>
            </a:r>
            <a:r>
              <a:rPr lang="en-US" sz="900" b="0" dirty="0">
                <a:latin typeface="Lucida Console" panose="020B0609040504020204" pitchFamily="49" charset="0"/>
              </a:rPr>
              <a:t> HTTP header with a value of “true”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4521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Action processing requires a publicly reachable endpoint that is pre-registered using the Actionable Email Developer Dashboard. You cannot use http://localhost as a URL because that is unreachable from Office 365.</a:t>
            </a:r>
          </a:p>
          <a:p>
            <a:pPr marL="0" indent="0">
              <a:buFont typeface="+mj-lt"/>
              <a:buNone/>
            </a:pPr>
            <a:endParaRPr lang="en-US" dirty="0"/>
          </a:p>
          <a:p>
            <a:pPr marL="228600" indent="-228600">
              <a:buFont typeface="+mj-lt"/>
              <a:buAutoNum type="arabicPeriod"/>
            </a:pPr>
            <a:r>
              <a:rPr lang="en-US" dirty="0"/>
              <a:t>Application sends an HTTP POST request to the Microsoft Graph. Not shown in this diagram are the flows for obtaining an </a:t>
            </a:r>
            <a:r>
              <a:rPr lang="en-US" dirty="0" err="1"/>
              <a:t>auth</a:t>
            </a:r>
            <a:r>
              <a:rPr lang="en-US" dirty="0"/>
              <a:t> token. </a:t>
            </a:r>
          </a:p>
          <a:p>
            <a:pPr marL="228600" indent="-228600">
              <a:buFont typeface="+mj-lt"/>
              <a:buAutoNum type="arabicPeriod"/>
            </a:pPr>
            <a:r>
              <a:rPr lang="en-US" dirty="0"/>
              <a:t>User receives an email with an actionable message embedded in the &lt;script&gt; tag</a:t>
            </a:r>
          </a:p>
          <a:p>
            <a:pPr marL="228600" indent="-228600">
              <a:buFont typeface="+mj-lt"/>
              <a:buAutoNum type="arabicPeriod"/>
            </a:pPr>
            <a:r>
              <a:rPr lang="en-US" dirty="0"/>
              <a:t>User interacts with the message action defined in the card such as </a:t>
            </a:r>
            <a:r>
              <a:rPr lang="en-US" dirty="0" err="1"/>
              <a:t>HttpPOST</a:t>
            </a:r>
            <a:endParaRPr lang="en-US" dirty="0"/>
          </a:p>
          <a:p>
            <a:pPr marL="228600" indent="-228600">
              <a:buFont typeface="+mj-lt"/>
              <a:buAutoNum type="arabicPeriod"/>
            </a:pPr>
            <a:r>
              <a:rPr lang="en-US" dirty="0"/>
              <a:t>The HTTP POST message is sent from Office 365 to the pre-registered endpoint. The HTTP POST includes a bearer token that should be validated.</a:t>
            </a:r>
          </a:p>
          <a:p>
            <a:pPr marL="228600" indent="-228600">
              <a:buFont typeface="+mj-lt"/>
              <a:buAutoNum type="arabicPeriod"/>
            </a:pPr>
            <a:r>
              <a:rPr lang="en-US" dirty="0"/>
              <a:t>The status is returned in the HTTP header </a:t>
            </a:r>
            <a:r>
              <a:rPr lang="en-US" b="1" dirty="0"/>
              <a:t>CARD-ACTION-STATUS</a:t>
            </a:r>
            <a:r>
              <a:rPr lang="en-US" dirty="0"/>
              <a:t> with a value indicating success or failure. Optionally, the response body can contain JSON to represent the new UI of the card after successful processing. This requires the </a:t>
            </a:r>
            <a:r>
              <a:rPr lang="en-US" sz="900" b="1" dirty="0">
                <a:latin typeface="Lucida Console" panose="020B0609040504020204" pitchFamily="49" charset="0"/>
              </a:rPr>
              <a:t>CARD-UPDATE-IN-BODY</a:t>
            </a:r>
            <a:r>
              <a:rPr lang="en-US" sz="900" b="0" dirty="0">
                <a:latin typeface="Lucida Console" panose="020B0609040504020204" pitchFamily="49" charset="0"/>
              </a:rPr>
              <a:t> HTTP header with a value of “true”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5357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emf"/><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Cards and Actions using Outlook Actionable Messages</a:t>
            </a:r>
          </a:p>
        </p:txBody>
      </p:sp>
      <p:sp>
        <p:nvSpPr>
          <p:cNvPr id="5" name="Text Placeholder 4"/>
          <p:cNvSpPr>
            <a:spLocks noGrp="1"/>
          </p:cNvSpPr>
          <p:nvPr>
            <p:ph type="body" sz="quarter" idx="12"/>
          </p:nvPr>
        </p:nvSpPr>
        <p:spPr/>
        <p:txBody>
          <a:bodyPr/>
          <a:lstStyle/>
          <a:p>
            <a:r>
              <a:rPr lang="en-US" dirty="0"/>
              <a:t>Sending Actionable Messages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2092881"/>
          </a:xfrm>
        </p:spPr>
        <p:txBody>
          <a:bodyPr/>
          <a:lstStyle/>
          <a:p>
            <a:pPr marL="342900" indent="-342900">
              <a:buFont typeface="Arial" panose="020B0604020202020204" pitchFamily="34" charset="0"/>
              <a:buChar char="•"/>
            </a:pPr>
            <a:r>
              <a:rPr lang="en-US" dirty="0"/>
              <a:t>Send Actionable Message emails using mail server</a:t>
            </a:r>
          </a:p>
          <a:p>
            <a:pPr marL="342900" indent="-342900">
              <a:buFont typeface="Arial" panose="020B0604020202020204" pitchFamily="34" charset="0"/>
              <a:buChar char="•"/>
            </a:pPr>
            <a:r>
              <a:rPr lang="en-US" dirty="0"/>
              <a:t>The service must be registered with Microsoft</a:t>
            </a:r>
          </a:p>
          <a:p>
            <a:pPr marL="342900" indent="-342900">
              <a:buFont typeface="Arial" panose="020B0604020202020204" pitchFamily="34" charset="0"/>
              <a:buChar char="•"/>
            </a:pPr>
            <a:r>
              <a:rPr lang="en-US" dirty="0"/>
              <a:t>Can use </a:t>
            </a:r>
            <a:r>
              <a:rPr lang="en-US" dirty="0" err="1"/>
              <a:t>webhooks</a:t>
            </a:r>
            <a:r>
              <a:rPr lang="en-US" dirty="0"/>
              <a:t> to send JSON payloads representing cards</a:t>
            </a:r>
          </a:p>
          <a:p>
            <a:pPr marL="342900" indent="-342900">
              <a:buFont typeface="Arial" panose="020B0604020202020204" pitchFamily="34" charset="0"/>
              <a:buChar char="•"/>
            </a:pPr>
            <a:r>
              <a:rPr lang="en-US" dirty="0"/>
              <a:t>Can use Microsoft Graph to create applications that traverse relationships between entities and send Actionable Messages to individuals </a:t>
            </a:r>
            <a:r>
              <a:rPr lang="en-US"/>
              <a:t>or groups.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Card Design &amp; </a:t>
            </a:r>
            <a:r>
              <a:rPr lang="en-US" dirty="0" err="1"/>
              <a:t>MessageCard</a:t>
            </a:r>
            <a:r>
              <a:rPr lang="en-US" dirty="0"/>
              <a:t> Playground</a:t>
            </a:r>
            <a:br>
              <a:rPr lang="en-US" dirty="0"/>
            </a:br>
            <a:endParaRPr lang="en-US" dirty="0"/>
          </a:p>
        </p:txBody>
      </p:sp>
      <p:sp>
        <p:nvSpPr>
          <p:cNvPr id="5" name="Text Placeholder 4"/>
          <p:cNvSpPr>
            <a:spLocks noGrp="1"/>
          </p:cNvSpPr>
          <p:nvPr>
            <p:ph type="body" sz="quarter" idx="10"/>
          </p:nvPr>
        </p:nvSpPr>
        <p:spPr/>
        <p:txBody>
          <a:bodyPr/>
          <a:lstStyle/>
          <a:p>
            <a:r>
              <a:rPr lang="en-US" dirty="0"/>
              <a:t>Sending via </a:t>
            </a:r>
            <a:r>
              <a:rPr lang="en-US" dirty="0" err="1"/>
              <a:t>Webhooks</a:t>
            </a:r>
            <a:endParaRPr lang="en-US" dirty="0"/>
          </a:p>
          <a:p>
            <a:r>
              <a:rPr lang="en-US" dirty="0"/>
              <a:t>Sending via SMTP</a:t>
            </a:r>
          </a:p>
          <a:p>
            <a:r>
              <a:rPr lang="en-US" dirty="0"/>
              <a:t>Sending via Microsoft Graph</a:t>
            </a:r>
          </a:p>
          <a:p>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Actionable Messages</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6317-E47B-425E-9EA2-243126948300}"/>
              </a:ext>
            </a:extLst>
          </p:cNvPr>
          <p:cNvSpPr>
            <a:spLocks noGrp="1"/>
          </p:cNvSpPr>
          <p:nvPr>
            <p:ph type="title"/>
          </p:nvPr>
        </p:nvSpPr>
        <p:spPr/>
        <p:txBody>
          <a:bodyPr/>
          <a:lstStyle/>
          <a:p>
            <a:r>
              <a:rPr lang="en-US" dirty="0"/>
              <a:t>Create Incoming </a:t>
            </a:r>
            <a:r>
              <a:rPr lang="en-US" dirty="0" err="1"/>
              <a:t>Webhook</a:t>
            </a:r>
            <a:endParaRPr lang="en-US" dirty="0"/>
          </a:p>
        </p:txBody>
      </p:sp>
      <p:pic>
        <p:nvPicPr>
          <p:cNvPr id="4" name="Picture 3">
            <a:extLst>
              <a:ext uri="{FF2B5EF4-FFF2-40B4-BE49-F238E27FC236}">
                <a16:creationId xmlns:a16="http://schemas.microsoft.com/office/drawing/2014/main" id="{AC830015-A530-4C83-A625-C72B4DFE10D8}"/>
              </a:ext>
            </a:extLst>
          </p:cNvPr>
          <p:cNvPicPr>
            <a:picLocks noChangeAspect="1"/>
          </p:cNvPicPr>
          <p:nvPr/>
        </p:nvPicPr>
        <p:blipFill>
          <a:blip r:embed="rId3"/>
          <a:stretch>
            <a:fillRect/>
          </a:stretch>
        </p:blipFill>
        <p:spPr>
          <a:xfrm>
            <a:off x="1557108" y="1413573"/>
            <a:ext cx="2790840" cy="5094803"/>
          </a:xfrm>
          <a:prstGeom prst="rect">
            <a:avLst/>
          </a:prstGeom>
          <a:ln>
            <a:solidFill>
              <a:schemeClr val="tx1"/>
            </a:solidFill>
          </a:ln>
        </p:spPr>
      </p:pic>
      <p:pic>
        <p:nvPicPr>
          <p:cNvPr id="10" name="Picture 9">
            <a:extLst>
              <a:ext uri="{FF2B5EF4-FFF2-40B4-BE49-F238E27FC236}">
                <a16:creationId xmlns:a16="http://schemas.microsoft.com/office/drawing/2014/main" id="{88B056AB-2F34-4D7A-A186-F3A46ACE7FFA}"/>
              </a:ext>
            </a:extLst>
          </p:cNvPr>
          <p:cNvPicPr>
            <a:picLocks noChangeAspect="1"/>
          </p:cNvPicPr>
          <p:nvPr/>
        </p:nvPicPr>
        <p:blipFill>
          <a:blip r:embed="rId4"/>
          <a:stretch>
            <a:fillRect/>
          </a:stretch>
        </p:blipFill>
        <p:spPr>
          <a:xfrm>
            <a:off x="6639290" y="1413573"/>
            <a:ext cx="4441909" cy="5094803"/>
          </a:xfrm>
          <a:prstGeom prst="rect">
            <a:avLst/>
          </a:prstGeom>
          <a:ln>
            <a:solidFill>
              <a:schemeClr val="tx1"/>
            </a:solidFill>
          </a:ln>
        </p:spPr>
      </p:pic>
    </p:spTree>
    <p:extLst>
      <p:ext uri="{BB962C8B-B14F-4D97-AF65-F5344CB8AC3E}">
        <p14:creationId xmlns:p14="http://schemas.microsoft.com/office/powerpoint/2010/main" val="3339456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8A07-F187-4F6E-B9E2-EB7AB9206580}"/>
              </a:ext>
            </a:extLst>
          </p:cNvPr>
          <p:cNvSpPr>
            <a:spLocks noGrp="1"/>
          </p:cNvSpPr>
          <p:nvPr>
            <p:ph type="title"/>
          </p:nvPr>
        </p:nvSpPr>
        <p:spPr/>
        <p:txBody>
          <a:bodyPr/>
          <a:lstStyle/>
          <a:p>
            <a:r>
              <a:rPr lang="en-US" dirty="0"/>
              <a:t>Configure </a:t>
            </a:r>
            <a:r>
              <a:rPr lang="en-US" dirty="0" err="1"/>
              <a:t>Webhook</a:t>
            </a:r>
            <a:endParaRPr lang="en-US" dirty="0"/>
          </a:p>
        </p:txBody>
      </p:sp>
      <p:pic>
        <p:nvPicPr>
          <p:cNvPr id="3" name="Picture 2">
            <a:extLst>
              <a:ext uri="{FF2B5EF4-FFF2-40B4-BE49-F238E27FC236}">
                <a16:creationId xmlns:a16="http://schemas.microsoft.com/office/drawing/2014/main" id="{596CA954-AE9C-445F-ADBC-50D93CCCFF12}"/>
              </a:ext>
            </a:extLst>
          </p:cNvPr>
          <p:cNvPicPr>
            <a:picLocks noChangeAspect="1"/>
          </p:cNvPicPr>
          <p:nvPr/>
        </p:nvPicPr>
        <p:blipFill>
          <a:blip r:embed="rId3"/>
          <a:stretch>
            <a:fillRect/>
          </a:stretch>
        </p:blipFill>
        <p:spPr>
          <a:xfrm>
            <a:off x="3336279" y="5267811"/>
            <a:ext cx="5778449" cy="1487911"/>
          </a:xfrm>
          <a:prstGeom prst="rect">
            <a:avLst/>
          </a:prstGeom>
          <a:ln>
            <a:solidFill>
              <a:schemeClr val="tx1"/>
            </a:solidFill>
          </a:ln>
        </p:spPr>
      </p:pic>
      <p:pic>
        <p:nvPicPr>
          <p:cNvPr id="4" name="Picture 3">
            <a:extLst>
              <a:ext uri="{FF2B5EF4-FFF2-40B4-BE49-F238E27FC236}">
                <a16:creationId xmlns:a16="http://schemas.microsoft.com/office/drawing/2014/main" id="{33A929F2-EBA5-4BC5-B029-36ACD3AF0BF6}"/>
              </a:ext>
            </a:extLst>
          </p:cNvPr>
          <p:cNvPicPr>
            <a:picLocks noChangeAspect="1"/>
          </p:cNvPicPr>
          <p:nvPr/>
        </p:nvPicPr>
        <p:blipFill rotWithShape="1">
          <a:blip r:embed="rId4"/>
          <a:srcRect t="10918" b="12186"/>
          <a:stretch/>
        </p:blipFill>
        <p:spPr>
          <a:xfrm>
            <a:off x="3975509" y="1345611"/>
            <a:ext cx="4499991" cy="3620530"/>
          </a:xfrm>
          <a:prstGeom prst="rect">
            <a:avLst/>
          </a:prstGeom>
          <a:ln>
            <a:solidFill>
              <a:schemeClr val="tx1"/>
            </a:solidFill>
          </a:ln>
        </p:spPr>
      </p:pic>
    </p:spTree>
    <p:extLst>
      <p:ext uri="{BB962C8B-B14F-4D97-AF65-F5344CB8AC3E}">
        <p14:creationId xmlns:p14="http://schemas.microsoft.com/office/powerpoint/2010/main" val="18681672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A895-367F-4CF0-B5E2-11F9BEEE5DF1}"/>
              </a:ext>
            </a:extLst>
          </p:cNvPr>
          <p:cNvSpPr>
            <a:spLocks noGrp="1"/>
          </p:cNvSpPr>
          <p:nvPr>
            <p:ph type="title"/>
          </p:nvPr>
        </p:nvSpPr>
        <p:spPr/>
        <p:txBody>
          <a:bodyPr/>
          <a:lstStyle/>
          <a:p>
            <a:r>
              <a:rPr lang="en-US" dirty="0"/>
              <a:t>Actionable Messages via </a:t>
            </a:r>
            <a:r>
              <a:rPr lang="en-US" dirty="0" err="1"/>
              <a:t>WebHooks</a:t>
            </a:r>
            <a:endParaRPr lang="en-US" dirty="0"/>
          </a:p>
        </p:txBody>
      </p:sp>
      <p:pic>
        <p:nvPicPr>
          <p:cNvPr id="5" name="Picture 4">
            <a:extLst>
              <a:ext uri="{FF2B5EF4-FFF2-40B4-BE49-F238E27FC236}">
                <a16:creationId xmlns:a16="http://schemas.microsoft.com/office/drawing/2014/main" id="{2DA3B128-D6FE-4653-BA37-220B8E2178B6}"/>
              </a:ext>
            </a:extLst>
          </p:cNvPr>
          <p:cNvPicPr>
            <a:picLocks noChangeAspect="1"/>
          </p:cNvPicPr>
          <p:nvPr/>
        </p:nvPicPr>
        <p:blipFill>
          <a:blip r:embed="rId3"/>
          <a:stretch>
            <a:fillRect/>
          </a:stretch>
        </p:blipFill>
        <p:spPr>
          <a:xfrm>
            <a:off x="9345725" y="2011365"/>
            <a:ext cx="547329" cy="700252"/>
          </a:xfrm>
          <a:prstGeom prst="rect">
            <a:avLst/>
          </a:prstGeom>
        </p:spPr>
      </p:pic>
      <p:pic>
        <p:nvPicPr>
          <p:cNvPr id="6" name="Picture 5">
            <a:extLst>
              <a:ext uri="{FF2B5EF4-FFF2-40B4-BE49-F238E27FC236}">
                <a16:creationId xmlns:a16="http://schemas.microsoft.com/office/drawing/2014/main" id="{36621503-7EE9-487C-A6A2-D8D1085DF164}"/>
              </a:ext>
            </a:extLst>
          </p:cNvPr>
          <p:cNvPicPr>
            <a:picLocks noChangeAspect="1"/>
          </p:cNvPicPr>
          <p:nvPr/>
        </p:nvPicPr>
        <p:blipFill>
          <a:blip r:embed="rId4"/>
          <a:stretch>
            <a:fillRect/>
          </a:stretch>
        </p:blipFill>
        <p:spPr>
          <a:xfrm>
            <a:off x="5470985" y="2065878"/>
            <a:ext cx="689229" cy="690103"/>
          </a:xfrm>
          <a:prstGeom prst="rect">
            <a:avLst/>
          </a:prstGeom>
        </p:spPr>
      </p:pic>
      <p:cxnSp>
        <p:nvCxnSpPr>
          <p:cNvPr id="8" name="Straight Arrow Connector 7">
            <a:extLst>
              <a:ext uri="{FF2B5EF4-FFF2-40B4-BE49-F238E27FC236}">
                <a16:creationId xmlns:a16="http://schemas.microsoft.com/office/drawing/2014/main" id="{CD97251C-0042-4BC4-BD81-F07E939DD2EE}"/>
              </a:ext>
            </a:extLst>
          </p:cNvPr>
          <p:cNvCxnSpPr>
            <a:cxnSpLocks/>
            <a:stCxn id="4" idx="3"/>
          </p:cNvCxnSpPr>
          <p:nvPr/>
        </p:nvCxnSpPr>
        <p:spPr>
          <a:xfrm>
            <a:off x="2723432" y="2361491"/>
            <a:ext cx="272800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8757CD-B241-41BC-8E17-2744AC5FEE5E}"/>
              </a:ext>
            </a:extLst>
          </p:cNvPr>
          <p:cNvCxnSpPr>
            <a:cxnSpLocks/>
            <a:endCxn id="5" idx="1"/>
          </p:cNvCxnSpPr>
          <p:nvPr/>
        </p:nvCxnSpPr>
        <p:spPr>
          <a:xfrm>
            <a:off x="6231731" y="2361491"/>
            <a:ext cx="31139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B5DE426-1277-40DA-821A-6A237EAEE81D}"/>
              </a:ext>
            </a:extLst>
          </p:cNvPr>
          <p:cNvSpPr/>
          <p:nvPr/>
        </p:nvSpPr>
        <p:spPr bwMode="auto">
          <a:xfrm>
            <a:off x="3046282" y="1799676"/>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1</a:t>
            </a:r>
          </a:p>
        </p:txBody>
      </p:sp>
      <p:sp>
        <p:nvSpPr>
          <p:cNvPr id="15" name="Oval 14">
            <a:extLst>
              <a:ext uri="{FF2B5EF4-FFF2-40B4-BE49-F238E27FC236}">
                <a16:creationId xmlns:a16="http://schemas.microsoft.com/office/drawing/2014/main" id="{23AB4B66-FDAC-410D-8DA6-777E3E8F2944}"/>
              </a:ext>
            </a:extLst>
          </p:cNvPr>
          <p:cNvSpPr/>
          <p:nvPr/>
        </p:nvSpPr>
        <p:spPr bwMode="auto">
          <a:xfrm>
            <a:off x="7815778" y="1799049"/>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2</a:t>
            </a:r>
          </a:p>
        </p:txBody>
      </p:sp>
      <p:sp>
        <p:nvSpPr>
          <p:cNvPr id="16" name="TextBox 15">
            <a:extLst>
              <a:ext uri="{FF2B5EF4-FFF2-40B4-BE49-F238E27FC236}">
                <a16:creationId xmlns:a16="http://schemas.microsoft.com/office/drawing/2014/main" id="{781B4F1B-B46E-4809-ACA4-7F8F56AD8C15}"/>
              </a:ext>
            </a:extLst>
          </p:cNvPr>
          <p:cNvSpPr txBox="1"/>
          <p:nvPr/>
        </p:nvSpPr>
        <p:spPr>
          <a:xfrm>
            <a:off x="3180096" y="1686024"/>
            <a:ext cx="2694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 POST to connector URL</a:t>
            </a:r>
          </a:p>
        </p:txBody>
      </p:sp>
      <p:sp>
        <p:nvSpPr>
          <p:cNvPr id="17" name="TextBox 16">
            <a:extLst>
              <a:ext uri="{FF2B5EF4-FFF2-40B4-BE49-F238E27FC236}">
                <a16:creationId xmlns:a16="http://schemas.microsoft.com/office/drawing/2014/main" id="{19E1DAD3-25A1-4116-BBFD-8CF1D0601252}"/>
              </a:ext>
            </a:extLst>
          </p:cNvPr>
          <p:cNvSpPr txBox="1"/>
          <p:nvPr/>
        </p:nvSpPr>
        <p:spPr>
          <a:xfrm>
            <a:off x="7934596" y="1686024"/>
            <a:ext cx="148380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Retrieve email</a:t>
            </a:r>
          </a:p>
        </p:txBody>
      </p:sp>
      <p:pic>
        <p:nvPicPr>
          <p:cNvPr id="20" name="Picture 19">
            <a:extLst>
              <a:ext uri="{FF2B5EF4-FFF2-40B4-BE49-F238E27FC236}">
                <a16:creationId xmlns:a16="http://schemas.microsoft.com/office/drawing/2014/main" id="{82DF000E-DF75-4D80-86DE-08645F5EA573}"/>
              </a:ext>
            </a:extLst>
          </p:cNvPr>
          <p:cNvPicPr>
            <a:picLocks noChangeAspect="1"/>
          </p:cNvPicPr>
          <p:nvPr/>
        </p:nvPicPr>
        <p:blipFill>
          <a:blip r:embed="rId5"/>
          <a:stretch>
            <a:fillRect/>
          </a:stretch>
        </p:blipFill>
        <p:spPr>
          <a:xfrm>
            <a:off x="1950862" y="4669862"/>
            <a:ext cx="761361" cy="750415"/>
          </a:xfrm>
          <a:prstGeom prst="rect">
            <a:avLst/>
          </a:prstGeom>
        </p:spPr>
      </p:pic>
      <p:cxnSp>
        <p:nvCxnSpPr>
          <p:cNvPr id="22" name="Straight Arrow Connector 21">
            <a:extLst>
              <a:ext uri="{FF2B5EF4-FFF2-40B4-BE49-F238E27FC236}">
                <a16:creationId xmlns:a16="http://schemas.microsoft.com/office/drawing/2014/main" id="{5E4146C7-069F-414C-A1CB-098AE0A42BFD}"/>
              </a:ext>
            </a:extLst>
          </p:cNvPr>
          <p:cNvCxnSpPr>
            <a:cxnSpLocks/>
          </p:cNvCxnSpPr>
          <p:nvPr/>
        </p:nvCxnSpPr>
        <p:spPr>
          <a:xfrm>
            <a:off x="2868706" y="4669862"/>
            <a:ext cx="640606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EADAEF3-9A06-4194-9CA4-887D798726EF}"/>
              </a:ext>
            </a:extLst>
          </p:cNvPr>
          <p:cNvSpPr/>
          <p:nvPr/>
        </p:nvSpPr>
        <p:spPr bwMode="auto">
          <a:xfrm>
            <a:off x="4853242" y="4289614"/>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4</a:t>
            </a:r>
          </a:p>
        </p:txBody>
      </p:sp>
      <p:sp>
        <p:nvSpPr>
          <p:cNvPr id="28" name="TextBox 27">
            <a:extLst>
              <a:ext uri="{FF2B5EF4-FFF2-40B4-BE49-F238E27FC236}">
                <a16:creationId xmlns:a16="http://schemas.microsoft.com/office/drawing/2014/main" id="{99D23993-0807-49FF-B46F-31B95EA64E60}"/>
              </a:ext>
            </a:extLst>
          </p:cNvPr>
          <p:cNvSpPr txBox="1"/>
          <p:nvPr/>
        </p:nvSpPr>
        <p:spPr>
          <a:xfrm>
            <a:off x="4987927" y="4230045"/>
            <a:ext cx="263123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POST+ bearer token</a:t>
            </a:r>
          </a:p>
        </p:txBody>
      </p:sp>
      <p:cxnSp>
        <p:nvCxnSpPr>
          <p:cNvPr id="29" name="Straight Arrow Connector 28">
            <a:extLst>
              <a:ext uri="{FF2B5EF4-FFF2-40B4-BE49-F238E27FC236}">
                <a16:creationId xmlns:a16="http://schemas.microsoft.com/office/drawing/2014/main" id="{58027ECE-13CF-4824-BD0E-80A9827628E0}"/>
              </a:ext>
            </a:extLst>
          </p:cNvPr>
          <p:cNvCxnSpPr>
            <a:cxnSpLocks/>
          </p:cNvCxnSpPr>
          <p:nvPr/>
        </p:nvCxnSpPr>
        <p:spPr>
          <a:xfrm flipH="1">
            <a:off x="9493886" y="2711617"/>
            <a:ext cx="1" cy="19582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361BBB3-B8DA-4763-8B6C-5B0FF5EACF3D}"/>
              </a:ext>
            </a:extLst>
          </p:cNvPr>
          <p:cNvPicPr>
            <a:picLocks noChangeAspect="1"/>
          </p:cNvPicPr>
          <p:nvPr/>
        </p:nvPicPr>
        <p:blipFill>
          <a:blip r:embed="rId6"/>
          <a:stretch>
            <a:fillRect/>
          </a:stretch>
        </p:blipFill>
        <p:spPr>
          <a:xfrm>
            <a:off x="1943142" y="1971346"/>
            <a:ext cx="780290" cy="780290"/>
          </a:xfrm>
          <a:prstGeom prst="rect">
            <a:avLst/>
          </a:prstGeom>
        </p:spPr>
      </p:pic>
      <p:sp>
        <p:nvSpPr>
          <p:cNvPr id="26" name="TextBox 25">
            <a:extLst>
              <a:ext uri="{FF2B5EF4-FFF2-40B4-BE49-F238E27FC236}">
                <a16:creationId xmlns:a16="http://schemas.microsoft.com/office/drawing/2014/main" id="{9DC77C06-BF53-47DE-9DEF-92B0EC810229}"/>
              </a:ext>
            </a:extLst>
          </p:cNvPr>
          <p:cNvSpPr txBox="1"/>
          <p:nvPr/>
        </p:nvSpPr>
        <p:spPr>
          <a:xfrm>
            <a:off x="1505053" y="2547594"/>
            <a:ext cx="16471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Your application</a:t>
            </a:r>
          </a:p>
        </p:txBody>
      </p:sp>
      <p:sp>
        <p:nvSpPr>
          <p:cNvPr id="36" name="Oval 35">
            <a:extLst>
              <a:ext uri="{FF2B5EF4-FFF2-40B4-BE49-F238E27FC236}">
                <a16:creationId xmlns:a16="http://schemas.microsoft.com/office/drawing/2014/main" id="{5834A37D-E39E-4243-9FF2-460A64FF4870}"/>
              </a:ext>
            </a:extLst>
          </p:cNvPr>
          <p:cNvSpPr/>
          <p:nvPr/>
        </p:nvSpPr>
        <p:spPr bwMode="auto">
          <a:xfrm>
            <a:off x="7815778" y="3342071"/>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TextBox 36">
            <a:extLst>
              <a:ext uri="{FF2B5EF4-FFF2-40B4-BE49-F238E27FC236}">
                <a16:creationId xmlns:a16="http://schemas.microsoft.com/office/drawing/2014/main" id="{7CAEE3B6-B0D7-439C-9D01-2C7FBCB6A22F}"/>
              </a:ext>
            </a:extLst>
          </p:cNvPr>
          <p:cNvSpPr txBox="1"/>
          <p:nvPr/>
        </p:nvSpPr>
        <p:spPr>
          <a:xfrm>
            <a:off x="7934596" y="3229046"/>
            <a:ext cx="1659750"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rPr>
              <a:t>httpPOST</a:t>
            </a:r>
            <a:r>
              <a:rPr lang="en-US" sz="1400" dirty="0">
                <a:gradFill>
                  <a:gsLst>
                    <a:gs pos="2917">
                      <a:schemeClr val="tx1"/>
                    </a:gs>
                    <a:gs pos="30000">
                      <a:schemeClr val="tx1"/>
                    </a:gs>
                  </a:gsLst>
                  <a:lin ang="5400000" scaled="0"/>
                </a:gradFill>
              </a:rPr>
              <a:t> action</a:t>
            </a:r>
          </a:p>
        </p:txBody>
      </p:sp>
      <p:cxnSp>
        <p:nvCxnSpPr>
          <p:cNvPr id="40" name="Straight Arrow Connector 39">
            <a:extLst>
              <a:ext uri="{FF2B5EF4-FFF2-40B4-BE49-F238E27FC236}">
                <a16:creationId xmlns:a16="http://schemas.microsoft.com/office/drawing/2014/main" id="{CC8A85AB-5D8B-4FC7-9997-E180E0C64D29}"/>
              </a:ext>
            </a:extLst>
          </p:cNvPr>
          <p:cNvCxnSpPr>
            <a:cxnSpLocks/>
          </p:cNvCxnSpPr>
          <p:nvPr/>
        </p:nvCxnSpPr>
        <p:spPr>
          <a:xfrm>
            <a:off x="2868706" y="5126401"/>
            <a:ext cx="64060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2073A5B-62E7-4F43-A2D9-FC45C54B5804}"/>
              </a:ext>
            </a:extLst>
          </p:cNvPr>
          <p:cNvSpPr/>
          <p:nvPr/>
        </p:nvSpPr>
        <p:spPr bwMode="auto">
          <a:xfrm>
            <a:off x="4854112" y="5249127"/>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5</a:t>
            </a:r>
          </a:p>
        </p:txBody>
      </p:sp>
      <p:sp>
        <p:nvSpPr>
          <p:cNvPr id="42" name="TextBox 41">
            <a:extLst>
              <a:ext uri="{FF2B5EF4-FFF2-40B4-BE49-F238E27FC236}">
                <a16:creationId xmlns:a16="http://schemas.microsoft.com/office/drawing/2014/main" id="{6E0D0787-B441-4B62-BC19-3E6992ECC969}"/>
              </a:ext>
            </a:extLst>
          </p:cNvPr>
          <p:cNvSpPr txBox="1"/>
          <p:nvPr/>
        </p:nvSpPr>
        <p:spPr>
          <a:xfrm>
            <a:off x="4987927" y="5159227"/>
            <a:ext cx="2487607"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 + status</a:t>
            </a:r>
          </a:p>
          <a:p>
            <a:pPr>
              <a:lnSpc>
                <a:spcPct val="90000"/>
              </a:lnSpc>
              <a:spcAft>
                <a:spcPts val="600"/>
              </a:spcAft>
            </a:pPr>
            <a:r>
              <a:rPr lang="en-US" sz="1400" dirty="0">
                <a:gradFill>
                  <a:gsLst>
                    <a:gs pos="2917">
                      <a:schemeClr val="tx1"/>
                    </a:gs>
                    <a:gs pos="30000">
                      <a:schemeClr val="tx1"/>
                    </a:gs>
                  </a:gsLst>
                  <a:lin ang="5400000" scaled="0"/>
                </a:gradFill>
              </a:rPr>
              <a:t>(optional refresh card)</a:t>
            </a:r>
          </a:p>
        </p:txBody>
      </p:sp>
      <p:cxnSp>
        <p:nvCxnSpPr>
          <p:cNvPr id="43" name="Straight Arrow Connector 42">
            <a:extLst>
              <a:ext uri="{FF2B5EF4-FFF2-40B4-BE49-F238E27FC236}">
                <a16:creationId xmlns:a16="http://schemas.microsoft.com/office/drawing/2014/main" id="{9D90B63A-E1D8-482B-B815-BACDF9EE07A0}"/>
              </a:ext>
            </a:extLst>
          </p:cNvPr>
          <p:cNvCxnSpPr>
            <a:cxnSpLocks/>
          </p:cNvCxnSpPr>
          <p:nvPr/>
        </p:nvCxnSpPr>
        <p:spPr>
          <a:xfrm flipH="1">
            <a:off x="9879365" y="2738514"/>
            <a:ext cx="1" cy="195824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80A7454-E4A3-4A64-95C3-46F8DA3F8467}"/>
              </a:ext>
            </a:extLst>
          </p:cNvPr>
          <p:cNvSpPr/>
          <p:nvPr/>
        </p:nvSpPr>
        <p:spPr bwMode="auto">
          <a:xfrm>
            <a:off x="10104484" y="3339857"/>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a:extLst>
              <a:ext uri="{FF2B5EF4-FFF2-40B4-BE49-F238E27FC236}">
                <a16:creationId xmlns:a16="http://schemas.microsoft.com/office/drawing/2014/main" id="{598E725D-4B41-4150-9CC8-893989284C47}"/>
              </a:ext>
            </a:extLst>
          </p:cNvPr>
          <p:cNvSpPr txBox="1"/>
          <p:nvPr/>
        </p:nvSpPr>
        <p:spPr>
          <a:xfrm>
            <a:off x="10223302" y="3226832"/>
            <a:ext cx="165276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a:t>
            </a:r>
          </a:p>
        </p:txBody>
      </p:sp>
      <p:pic>
        <p:nvPicPr>
          <p:cNvPr id="31" name="Picture 30">
            <a:extLst>
              <a:ext uri="{FF2B5EF4-FFF2-40B4-BE49-F238E27FC236}">
                <a16:creationId xmlns:a16="http://schemas.microsoft.com/office/drawing/2014/main" id="{1EF27772-1940-471A-A8CB-73AD2D43092F}"/>
              </a:ext>
            </a:extLst>
          </p:cNvPr>
          <p:cNvPicPr>
            <a:picLocks noChangeAspect="1"/>
          </p:cNvPicPr>
          <p:nvPr/>
        </p:nvPicPr>
        <p:blipFill>
          <a:blip r:embed="rId4"/>
          <a:stretch>
            <a:fillRect/>
          </a:stretch>
        </p:blipFill>
        <p:spPr>
          <a:xfrm>
            <a:off x="9343363" y="4764627"/>
            <a:ext cx="689229" cy="690103"/>
          </a:xfrm>
          <a:prstGeom prst="rect">
            <a:avLst/>
          </a:prstGeom>
        </p:spPr>
      </p:pic>
    </p:spTree>
    <p:extLst>
      <p:ext uri="{BB962C8B-B14F-4D97-AF65-F5344CB8AC3E}">
        <p14:creationId xmlns:p14="http://schemas.microsoft.com/office/powerpoint/2010/main" val="875808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A895-367F-4CF0-B5E2-11F9BEEE5DF1}"/>
              </a:ext>
            </a:extLst>
          </p:cNvPr>
          <p:cNvSpPr>
            <a:spLocks noGrp="1"/>
          </p:cNvSpPr>
          <p:nvPr>
            <p:ph type="title"/>
          </p:nvPr>
        </p:nvSpPr>
        <p:spPr/>
        <p:txBody>
          <a:bodyPr/>
          <a:lstStyle/>
          <a:p>
            <a:r>
              <a:rPr lang="en-US" dirty="0"/>
              <a:t>Actionable Messages via email</a:t>
            </a:r>
          </a:p>
        </p:txBody>
      </p:sp>
      <p:pic>
        <p:nvPicPr>
          <p:cNvPr id="5" name="Picture 4">
            <a:extLst>
              <a:ext uri="{FF2B5EF4-FFF2-40B4-BE49-F238E27FC236}">
                <a16:creationId xmlns:a16="http://schemas.microsoft.com/office/drawing/2014/main" id="{2DA3B128-D6FE-4653-BA37-220B8E2178B6}"/>
              </a:ext>
            </a:extLst>
          </p:cNvPr>
          <p:cNvPicPr>
            <a:picLocks noChangeAspect="1"/>
          </p:cNvPicPr>
          <p:nvPr/>
        </p:nvPicPr>
        <p:blipFill>
          <a:blip r:embed="rId3"/>
          <a:stretch>
            <a:fillRect/>
          </a:stretch>
        </p:blipFill>
        <p:spPr>
          <a:xfrm>
            <a:off x="9345725" y="2011365"/>
            <a:ext cx="547329" cy="700252"/>
          </a:xfrm>
          <a:prstGeom prst="rect">
            <a:avLst/>
          </a:prstGeom>
        </p:spPr>
      </p:pic>
      <p:pic>
        <p:nvPicPr>
          <p:cNvPr id="6" name="Picture 5">
            <a:extLst>
              <a:ext uri="{FF2B5EF4-FFF2-40B4-BE49-F238E27FC236}">
                <a16:creationId xmlns:a16="http://schemas.microsoft.com/office/drawing/2014/main" id="{36621503-7EE9-487C-A6A2-D8D1085DF164}"/>
              </a:ext>
            </a:extLst>
          </p:cNvPr>
          <p:cNvPicPr>
            <a:picLocks noChangeAspect="1"/>
          </p:cNvPicPr>
          <p:nvPr/>
        </p:nvPicPr>
        <p:blipFill>
          <a:blip r:embed="rId4"/>
          <a:stretch>
            <a:fillRect/>
          </a:stretch>
        </p:blipFill>
        <p:spPr>
          <a:xfrm>
            <a:off x="9274774" y="4669862"/>
            <a:ext cx="689229" cy="690103"/>
          </a:xfrm>
          <a:prstGeom prst="rect">
            <a:avLst/>
          </a:prstGeom>
        </p:spPr>
      </p:pic>
      <p:cxnSp>
        <p:nvCxnSpPr>
          <p:cNvPr id="8" name="Straight Arrow Connector 7">
            <a:extLst>
              <a:ext uri="{FF2B5EF4-FFF2-40B4-BE49-F238E27FC236}">
                <a16:creationId xmlns:a16="http://schemas.microsoft.com/office/drawing/2014/main" id="{CD97251C-0042-4BC4-BD81-F07E939DD2EE}"/>
              </a:ext>
            </a:extLst>
          </p:cNvPr>
          <p:cNvCxnSpPr>
            <a:cxnSpLocks/>
            <a:stCxn id="4" idx="3"/>
            <a:endCxn id="21" idx="1"/>
          </p:cNvCxnSpPr>
          <p:nvPr/>
        </p:nvCxnSpPr>
        <p:spPr>
          <a:xfrm>
            <a:off x="2723432" y="2361491"/>
            <a:ext cx="272800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8757CD-B241-41BC-8E17-2744AC5FEE5E}"/>
              </a:ext>
            </a:extLst>
          </p:cNvPr>
          <p:cNvCxnSpPr>
            <a:cxnSpLocks/>
            <a:stCxn id="21" idx="3"/>
            <a:endCxn id="5" idx="1"/>
          </p:cNvCxnSpPr>
          <p:nvPr/>
        </p:nvCxnSpPr>
        <p:spPr>
          <a:xfrm>
            <a:off x="6231731" y="2361491"/>
            <a:ext cx="31139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B5DE426-1277-40DA-821A-6A237EAEE81D}"/>
              </a:ext>
            </a:extLst>
          </p:cNvPr>
          <p:cNvSpPr/>
          <p:nvPr/>
        </p:nvSpPr>
        <p:spPr bwMode="auto">
          <a:xfrm>
            <a:off x="3046282" y="1799676"/>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1</a:t>
            </a:r>
          </a:p>
        </p:txBody>
      </p:sp>
      <p:sp>
        <p:nvSpPr>
          <p:cNvPr id="15" name="Oval 14">
            <a:extLst>
              <a:ext uri="{FF2B5EF4-FFF2-40B4-BE49-F238E27FC236}">
                <a16:creationId xmlns:a16="http://schemas.microsoft.com/office/drawing/2014/main" id="{23AB4B66-FDAC-410D-8DA6-777E3E8F2944}"/>
              </a:ext>
            </a:extLst>
          </p:cNvPr>
          <p:cNvSpPr/>
          <p:nvPr/>
        </p:nvSpPr>
        <p:spPr bwMode="auto">
          <a:xfrm>
            <a:off x="7815778" y="1799049"/>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2</a:t>
            </a:r>
          </a:p>
        </p:txBody>
      </p:sp>
      <p:sp>
        <p:nvSpPr>
          <p:cNvPr id="16" name="TextBox 15">
            <a:extLst>
              <a:ext uri="{FF2B5EF4-FFF2-40B4-BE49-F238E27FC236}">
                <a16:creationId xmlns:a16="http://schemas.microsoft.com/office/drawing/2014/main" id="{781B4F1B-B46E-4809-ACA4-7F8F56AD8C15}"/>
              </a:ext>
            </a:extLst>
          </p:cNvPr>
          <p:cNvSpPr txBox="1"/>
          <p:nvPr/>
        </p:nvSpPr>
        <p:spPr>
          <a:xfrm>
            <a:off x="3180096" y="1686024"/>
            <a:ext cx="201805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Send email with card</a:t>
            </a:r>
          </a:p>
        </p:txBody>
      </p:sp>
      <p:sp>
        <p:nvSpPr>
          <p:cNvPr id="17" name="TextBox 16">
            <a:extLst>
              <a:ext uri="{FF2B5EF4-FFF2-40B4-BE49-F238E27FC236}">
                <a16:creationId xmlns:a16="http://schemas.microsoft.com/office/drawing/2014/main" id="{19E1DAD3-25A1-4116-BBFD-8CF1D0601252}"/>
              </a:ext>
            </a:extLst>
          </p:cNvPr>
          <p:cNvSpPr txBox="1"/>
          <p:nvPr/>
        </p:nvSpPr>
        <p:spPr>
          <a:xfrm>
            <a:off x="7934596" y="1686024"/>
            <a:ext cx="148380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Retrieve email</a:t>
            </a:r>
          </a:p>
        </p:txBody>
      </p:sp>
      <p:pic>
        <p:nvPicPr>
          <p:cNvPr id="20" name="Picture 19">
            <a:extLst>
              <a:ext uri="{FF2B5EF4-FFF2-40B4-BE49-F238E27FC236}">
                <a16:creationId xmlns:a16="http://schemas.microsoft.com/office/drawing/2014/main" id="{82DF000E-DF75-4D80-86DE-08645F5EA573}"/>
              </a:ext>
            </a:extLst>
          </p:cNvPr>
          <p:cNvPicPr>
            <a:picLocks noChangeAspect="1"/>
          </p:cNvPicPr>
          <p:nvPr/>
        </p:nvPicPr>
        <p:blipFill>
          <a:blip r:embed="rId5"/>
          <a:stretch>
            <a:fillRect/>
          </a:stretch>
        </p:blipFill>
        <p:spPr>
          <a:xfrm>
            <a:off x="1950862" y="4669862"/>
            <a:ext cx="761361" cy="750415"/>
          </a:xfrm>
          <a:prstGeom prst="rect">
            <a:avLst/>
          </a:prstGeom>
        </p:spPr>
      </p:pic>
      <p:cxnSp>
        <p:nvCxnSpPr>
          <p:cNvPr id="22" name="Straight Arrow Connector 21">
            <a:extLst>
              <a:ext uri="{FF2B5EF4-FFF2-40B4-BE49-F238E27FC236}">
                <a16:creationId xmlns:a16="http://schemas.microsoft.com/office/drawing/2014/main" id="{5E4146C7-069F-414C-A1CB-098AE0A42BFD}"/>
              </a:ext>
            </a:extLst>
          </p:cNvPr>
          <p:cNvCxnSpPr>
            <a:cxnSpLocks/>
          </p:cNvCxnSpPr>
          <p:nvPr/>
        </p:nvCxnSpPr>
        <p:spPr>
          <a:xfrm>
            <a:off x="2868706" y="4669862"/>
            <a:ext cx="640606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EADAEF3-9A06-4194-9CA4-887D798726EF}"/>
              </a:ext>
            </a:extLst>
          </p:cNvPr>
          <p:cNvSpPr/>
          <p:nvPr/>
        </p:nvSpPr>
        <p:spPr bwMode="auto">
          <a:xfrm>
            <a:off x="4853242" y="4289614"/>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4</a:t>
            </a:r>
          </a:p>
        </p:txBody>
      </p:sp>
      <p:sp>
        <p:nvSpPr>
          <p:cNvPr id="28" name="TextBox 27">
            <a:extLst>
              <a:ext uri="{FF2B5EF4-FFF2-40B4-BE49-F238E27FC236}">
                <a16:creationId xmlns:a16="http://schemas.microsoft.com/office/drawing/2014/main" id="{99D23993-0807-49FF-B46F-31B95EA64E60}"/>
              </a:ext>
            </a:extLst>
          </p:cNvPr>
          <p:cNvSpPr txBox="1"/>
          <p:nvPr/>
        </p:nvSpPr>
        <p:spPr>
          <a:xfrm>
            <a:off x="4987927" y="4230045"/>
            <a:ext cx="263123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POST+ bearer token</a:t>
            </a:r>
          </a:p>
        </p:txBody>
      </p:sp>
      <p:cxnSp>
        <p:nvCxnSpPr>
          <p:cNvPr id="29" name="Straight Arrow Connector 28">
            <a:extLst>
              <a:ext uri="{FF2B5EF4-FFF2-40B4-BE49-F238E27FC236}">
                <a16:creationId xmlns:a16="http://schemas.microsoft.com/office/drawing/2014/main" id="{58027ECE-13CF-4824-BD0E-80A9827628E0}"/>
              </a:ext>
            </a:extLst>
          </p:cNvPr>
          <p:cNvCxnSpPr>
            <a:cxnSpLocks/>
          </p:cNvCxnSpPr>
          <p:nvPr/>
        </p:nvCxnSpPr>
        <p:spPr>
          <a:xfrm flipH="1">
            <a:off x="9493886" y="2711617"/>
            <a:ext cx="1" cy="19582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361BBB3-B8DA-4763-8B6C-5B0FF5EACF3D}"/>
              </a:ext>
            </a:extLst>
          </p:cNvPr>
          <p:cNvPicPr>
            <a:picLocks noChangeAspect="1"/>
          </p:cNvPicPr>
          <p:nvPr/>
        </p:nvPicPr>
        <p:blipFill>
          <a:blip r:embed="rId6"/>
          <a:stretch>
            <a:fillRect/>
          </a:stretch>
        </p:blipFill>
        <p:spPr>
          <a:xfrm>
            <a:off x="1943142" y="1971346"/>
            <a:ext cx="780290" cy="780290"/>
          </a:xfrm>
          <a:prstGeom prst="rect">
            <a:avLst/>
          </a:prstGeom>
        </p:spPr>
      </p:pic>
      <p:pic>
        <p:nvPicPr>
          <p:cNvPr id="10" name="Picture 9">
            <a:extLst>
              <a:ext uri="{FF2B5EF4-FFF2-40B4-BE49-F238E27FC236}">
                <a16:creationId xmlns:a16="http://schemas.microsoft.com/office/drawing/2014/main" id="{A9129EB4-388A-4432-B6A4-38C7662A7289}"/>
              </a:ext>
            </a:extLst>
          </p:cNvPr>
          <p:cNvPicPr>
            <a:picLocks noChangeAspect="1"/>
          </p:cNvPicPr>
          <p:nvPr/>
        </p:nvPicPr>
        <p:blipFill>
          <a:blip r:embed="rId7"/>
          <a:stretch>
            <a:fillRect/>
          </a:stretch>
        </p:blipFill>
        <p:spPr>
          <a:xfrm>
            <a:off x="5841586" y="2324289"/>
            <a:ext cx="600966" cy="600966"/>
          </a:xfrm>
          <a:prstGeom prst="rect">
            <a:avLst/>
          </a:prstGeom>
        </p:spPr>
      </p:pic>
      <p:pic>
        <p:nvPicPr>
          <p:cNvPr id="21" name="Picture 20">
            <a:extLst>
              <a:ext uri="{FF2B5EF4-FFF2-40B4-BE49-F238E27FC236}">
                <a16:creationId xmlns:a16="http://schemas.microsoft.com/office/drawing/2014/main" id="{6F1CF681-92B8-46B8-9333-EE42B68BBB44}"/>
              </a:ext>
            </a:extLst>
          </p:cNvPr>
          <p:cNvPicPr>
            <a:picLocks noChangeAspect="1"/>
          </p:cNvPicPr>
          <p:nvPr/>
        </p:nvPicPr>
        <p:blipFill>
          <a:blip r:embed="rId8"/>
          <a:stretch>
            <a:fillRect/>
          </a:stretch>
        </p:blipFill>
        <p:spPr>
          <a:xfrm>
            <a:off x="5451441" y="1971346"/>
            <a:ext cx="780290" cy="780290"/>
          </a:xfrm>
          <a:prstGeom prst="rect">
            <a:avLst/>
          </a:prstGeom>
        </p:spPr>
      </p:pic>
      <p:sp>
        <p:nvSpPr>
          <p:cNvPr id="26" name="TextBox 25">
            <a:extLst>
              <a:ext uri="{FF2B5EF4-FFF2-40B4-BE49-F238E27FC236}">
                <a16:creationId xmlns:a16="http://schemas.microsoft.com/office/drawing/2014/main" id="{9DC77C06-BF53-47DE-9DEF-92B0EC810229}"/>
              </a:ext>
            </a:extLst>
          </p:cNvPr>
          <p:cNvSpPr txBox="1"/>
          <p:nvPr/>
        </p:nvSpPr>
        <p:spPr>
          <a:xfrm>
            <a:off x="1505053" y="2547594"/>
            <a:ext cx="16471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Your application</a:t>
            </a:r>
          </a:p>
        </p:txBody>
      </p:sp>
      <p:sp>
        <p:nvSpPr>
          <p:cNvPr id="30" name="TextBox 29">
            <a:extLst>
              <a:ext uri="{FF2B5EF4-FFF2-40B4-BE49-F238E27FC236}">
                <a16:creationId xmlns:a16="http://schemas.microsoft.com/office/drawing/2014/main" id="{852FD7BF-4A22-44E7-B588-A1973D00C565}"/>
              </a:ext>
            </a:extLst>
          </p:cNvPr>
          <p:cNvSpPr txBox="1"/>
          <p:nvPr/>
        </p:nvSpPr>
        <p:spPr>
          <a:xfrm>
            <a:off x="5212393" y="2751636"/>
            <a:ext cx="140423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Email servers</a:t>
            </a:r>
          </a:p>
        </p:txBody>
      </p:sp>
      <p:sp>
        <p:nvSpPr>
          <p:cNvPr id="36" name="Oval 35">
            <a:extLst>
              <a:ext uri="{FF2B5EF4-FFF2-40B4-BE49-F238E27FC236}">
                <a16:creationId xmlns:a16="http://schemas.microsoft.com/office/drawing/2014/main" id="{5834A37D-E39E-4243-9FF2-460A64FF4870}"/>
              </a:ext>
            </a:extLst>
          </p:cNvPr>
          <p:cNvSpPr/>
          <p:nvPr/>
        </p:nvSpPr>
        <p:spPr bwMode="auto">
          <a:xfrm>
            <a:off x="7815778" y="3342071"/>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TextBox 36">
            <a:extLst>
              <a:ext uri="{FF2B5EF4-FFF2-40B4-BE49-F238E27FC236}">
                <a16:creationId xmlns:a16="http://schemas.microsoft.com/office/drawing/2014/main" id="{7CAEE3B6-B0D7-439C-9D01-2C7FBCB6A22F}"/>
              </a:ext>
            </a:extLst>
          </p:cNvPr>
          <p:cNvSpPr txBox="1"/>
          <p:nvPr/>
        </p:nvSpPr>
        <p:spPr>
          <a:xfrm>
            <a:off x="7934596" y="3229046"/>
            <a:ext cx="1659750"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rPr>
              <a:t>httpPOST</a:t>
            </a:r>
            <a:r>
              <a:rPr lang="en-US" sz="1400" dirty="0">
                <a:gradFill>
                  <a:gsLst>
                    <a:gs pos="2917">
                      <a:schemeClr val="tx1"/>
                    </a:gs>
                    <a:gs pos="30000">
                      <a:schemeClr val="tx1"/>
                    </a:gs>
                  </a:gsLst>
                  <a:lin ang="5400000" scaled="0"/>
                </a:gradFill>
              </a:rPr>
              <a:t> action</a:t>
            </a:r>
          </a:p>
        </p:txBody>
      </p:sp>
      <p:cxnSp>
        <p:nvCxnSpPr>
          <p:cNvPr id="40" name="Straight Arrow Connector 39">
            <a:extLst>
              <a:ext uri="{FF2B5EF4-FFF2-40B4-BE49-F238E27FC236}">
                <a16:creationId xmlns:a16="http://schemas.microsoft.com/office/drawing/2014/main" id="{CC8A85AB-5D8B-4FC7-9997-E180E0C64D29}"/>
              </a:ext>
            </a:extLst>
          </p:cNvPr>
          <p:cNvCxnSpPr>
            <a:cxnSpLocks/>
          </p:cNvCxnSpPr>
          <p:nvPr/>
        </p:nvCxnSpPr>
        <p:spPr>
          <a:xfrm>
            <a:off x="2868706" y="5126401"/>
            <a:ext cx="64060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2073A5B-62E7-4F43-A2D9-FC45C54B5804}"/>
              </a:ext>
            </a:extLst>
          </p:cNvPr>
          <p:cNvSpPr/>
          <p:nvPr/>
        </p:nvSpPr>
        <p:spPr bwMode="auto">
          <a:xfrm>
            <a:off x="4854112" y="5249127"/>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5</a:t>
            </a:r>
          </a:p>
        </p:txBody>
      </p:sp>
      <p:sp>
        <p:nvSpPr>
          <p:cNvPr id="42" name="TextBox 41">
            <a:extLst>
              <a:ext uri="{FF2B5EF4-FFF2-40B4-BE49-F238E27FC236}">
                <a16:creationId xmlns:a16="http://schemas.microsoft.com/office/drawing/2014/main" id="{6E0D0787-B441-4B62-BC19-3E6992ECC969}"/>
              </a:ext>
            </a:extLst>
          </p:cNvPr>
          <p:cNvSpPr txBox="1"/>
          <p:nvPr/>
        </p:nvSpPr>
        <p:spPr>
          <a:xfrm>
            <a:off x="4987927" y="5159227"/>
            <a:ext cx="2487607"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 + status</a:t>
            </a:r>
          </a:p>
          <a:p>
            <a:pPr>
              <a:lnSpc>
                <a:spcPct val="90000"/>
              </a:lnSpc>
              <a:spcAft>
                <a:spcPts val="600"/>
              </a:spcAft>
            </a:pPr>
            <a:r>
              <a:rPr lang="en-US" sz="1400" dirty="0">
                <a:gradFill>
                  <a:gsLst>
                    <a:gs pos="2917">
                      <a:schemeClr val="tx1"/>
                    </a:gs>
                    <a:gs pos="30000">
                      <a:schemeClr val="tx1"/>
                    </a:gs>
                  </a:gsLst>
                  <a:lin ang="5400000" scaled="0"/>
                </a:gradFill>
              </a:rPr>
              <a:t>(optional refresh card)</a:t>
            </a:r>
          </a:p>
        </p:txBody>
      </p:sp>
      <p:cxnSp>
        <p:nvCxnSpPr>
          <p:cNvPr id="43" name="Straight Arrow Connector 42">
            <a:extLst>
              <a:ext uri="{FF2B5EF4-FFF2-40B4-BE49-F238E27FC236}">
                <a16:creationId xmlns:a16="http://schemas.microsoft.com/office/drawing/2014/main" id="{9D90B63A-E1D8-482B-B815-BACDF9EE07A0}"/>
              </a:ext>
            </a:extLst>
          </p:cNvPr>
          <p:cNvCxnSpPr>
            <a:cxnSpLocks/>
          </p:cNvCxnSpPr>
          <p:nvPr/>
        </p:nvCxnSpPr>
        <p:spPr>
          <a:xfrm flipH="1">
            <a:off x="9879365" y="2738514"/>
            <a:ext cx="1" cy="195824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80A7454-E4A3-4A64-95C3-46F8DA3F8467}"/>
              </a:ext>
            </a:extLst>
          </p:cNvPr>
          <p:cNvSpPr/>
          <p:nvPr/>
        </p:nvSpPr>
        <p:spPr bwMode="auto">
          <a:xfrm>
            <a:off x="10104484" y="3339857"/>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a:extLst>
              <a:ext uri="{FF2B5EF4-FFF2-40B4-BE49-F238E27FC236}">
                <a16:creationId xmlns:a16="http://schemas.microsoft.com/office/drawing/2014/main" id="{598E725D-4B41-4150-9CC8-893989284C47}"/>
              </a:ext>
            </a:extLst>
          </p:cNvPr>
          <p:cNvSpPr txBox="1"/>
          <p:nvPr/>
        </p:nvSpPr>
        <p:spPr>
          <a:xfrm>
            <a:off x="10223302" y="3226832"/>
            <a:ext cx="165276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a:t>
            </a:r>
          </a:p>
        </p:txBody>
      </p:sp>
    </p:spTree>
    <p:extLst>
      <p:ext uri="{BB962C8B-B14F-4D97-AF65-F5344CB8AC3E}">
        <p14:creationId xmlns:p14="http://schemas.microsoft.com/office/powerpoint/2010/main" val="18615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A895-367F-4CF0-B5E2-11F9BEEE5DF1}"/>
              </a:ext>
            </a:extLst>
          </p:cNvPr>
          <p:cNvSpPr>
            <a:spLocks noGrp="1"/>
          </p:cNvSpPr>
          <p:nvPr>
            <p:ph type="title"/>
          </p:nvPr>
        </p:nvSpPr>
        <p:spPr/>
        <p:txBody>
          <a:bodyPr/>
          <a:lstStyle/>
          <a:p>
            <a:r>
              <a:rPr lang="en-US" dirty="0"/>
              <a:t>Actionable Messages via Microsoft Graph</a:t>
            </a:r>
          </a:p>
        </p:txBody>
      </p:sp>
      <p:pic>
        <p:nvPicPr>
          <p:cNvPr id="5" name="Picture 4">
            <a:extLst>
              <a:ext uri="{FF2B5EF4-FFF2-40B4-BE49-F238E27FC236}">
                <a16:creationId xmlns:a16="http://schemas.microsoft.com/office/drawing/2014/main" id="{2DA3B128-D6FE-4653-BA37-220B8E2178B6}"/>
              </a:ext>
            </a:extLst>
          </p:cNvPr>
          <p:cNvPicPr>
            <a:picLocks noChangeAspect="1"/>
          </p:cNvPicPr>
          <p:nvPr/>
        </p:nvPicPr>
        <p:blipFill>
          <a:blip r:embed="rId3"/>
          <a:stretch>
            <a:fillRect/>
          </a:stretch>
        </p:blipFill>
        <p:spPr>
          <a:xfrm>
            <a:off x="9385355" y="2993168"/>
            <a:ext cx="547329" cy="700252"/>
          </a:xfrm>
          <a:prstGeom prst="rect">
            <a:avLst/>
          </a:prstGeom>
        </p:spPr>
      </p:pic>
      <p:pic>
        <p:nvPicPr>
          <p:cNvPr id="6" name="Picture 5">
            <a:extLst>
              <a:ext uri="{FF2B5EF4-FFF2-40B4-BE49-F238E27FC236}">
                <a16:creationId xmlns:a16="http://schemas.microsoft.com/office/drawing/2014/main" id="{36621503-7EE9-487C-A6A2-D8D1085DF164}"/>
              </a:ext>
            </a:extLst>
          </p:cNvPr>
          <p:cNvPicPr>
            <a:picLocks noChangeAspect="1"/>
          </p:cNvPicPr>
          <p:nvPr/>
        </p:nvPicPr>
        <p:blipFill>
          <a:blip r:embed="rId4"/>
          <a:stretch>
            <a:fillRect/>
          </a:stretch>
        </p:blipFill>
        <p:spPr>
          <a:xfrm>
            <a:off x="9238916" y="5279455"/>
            <a:ext cx="689229" cy="690103"/>
          </a:xfrm>
          <a:prstGeom prst="rect">
            <a:avLst/>
          </a:prstGeom>
        </p:spPr>
      </p:pic>
      <p:cxnSp>
        <p:nvCxnSpPr>
          <p:cNvPr id="8" name="Straight Arrow Connector 7">
            <a:extLst>
              <a:ext uri="{FF2B5EF4-FFF2-40B4-BE49-F238E27FC236}">
                <a16:creationId xmlns:a16="http://schemas.microsoft.com/office/drawing/2014/main" id="{CD97251C-0042-4BC4-BD81-F07E939DD2EE}"/>
              </a:ext>
            </a:extLst>
          </p:cNvPr>
          <p:cNvCxnSpPr>
            <a:cxnSpLocks/>
          </p:cNvCxnSpPr>
          <p:nvPr/>
        </p:nvCxnSpPr>
        <p:spPr>
          <a:xfrm>
            <a:off x="2723432" y="2128405"/>
            <a:ext cx="272800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8757CD-B241-41BC-8E17-2744AC5FEE5E}"/>
              </a:ext>
            </a:extLst>
          </p:cNvPr>
          <p:cNvCxnSpPr>
            <a:cxnSpLocks/>
            <a:endCxn id="5" idx="1"/>
          </p:cNvCxnSpPr>
          <p:nvPr/>
        </p:nvCxnSpPr>
        <p:spPr>
          <a:xfrm>
            <a:off x="6494218" y="3343294"/>
            <a:ext cx="2891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B5DE426-1277-40DA-821A-6A237EAEE81D}"/>
              </a:ext>
            </a:extLst>
          </p:cNvPr>
          <p:cNvSpPr/>
          <p:nvPr/>
        </p:nvSpPr>
        <p:spPr bwMode="auto">
          <a:xfrm>
            <a:off x="1396789" y="1494875"/>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1</a:t>
            </a:r>
          </a:p>
        </p:txBody>
      </p:sp>
      <p:sp>
        <p:nvSpPr>
          <p:cNvPr id="15" name="Oval 14">
            <a:extLst>
              <a:ext uri="{FF2B5EF4-FFF2-40B4-BE49-F238E27FC236}">
                <a16:creationId xmlns:a16="http://schemas.microsoft.com/office/drawing/2014/main" id="{23AB4B66-FDAC-410D-8DA6-777E3E8F2944}"/>
              </a:ext>
            </a:extLst>
          </p:cNvPr>
          <p:cNvSpPr/>
          <p:nvPr/>
        </p:nvSpPr>
        <p:spPr bwMode="auto">
          <a:xfrm>
            <a:off x="7855408" y="2780852"/>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2</a:t>
            </a:r>
          </a:p>
        </p:txBody>
      </p:sp>
      <p:sp>
        <p:nvSpPr>
          <p:cNvPr id="16" name="TextBox 15">
            <a:extLst>
              <a:ext uri="{FF2B5EF4-FFF2-40B4-BE49-F238E27FC236}">
                <a16:creationId xmlns:a16="http://schemas.microsoft.com/office/drawing/2014/main" id="{781B4F1B-B46E-4809-ACA4-7F8F56AD8C15}"/>
              </a:ext>
            </a:extLst>
          </p:cNvPr>
          <p:cNvSpPr txBox="1"/>
          <p:nvPr/>
        </p:nvSpPr>
        <p:spPr>
          <a:xfrm>
            <a:off x="1530603" y="1381223"/>
            <a:ext cx="5828006" cy="489365"/>
          </a:xfrm>
          <a:prstGeom prst="rect">
            <a:avLst/>
          </a:prstGeom>
          <a:noFill/>
        </p:spPr>
        <p:txBody>
          <a:bodyPr wrap="none" lIns="182880" tIns="146304" rIns="182880" bIns="146304" rtlCol="0">
            <a:spAutoFit/>
          </a:bodyPr>
          <a:lstStyle/>
          <a:p>
            <a:pPr>
              <a:lnSpc>
                <a:spcPct val="90000"/>
              </a:lnSpc>
              <a:spcAft>
                <a:spcPts val="600"/>
              </a:spcAft>
            </a:pPr>
            <a:r>
              <a:rPr lang="nn-NO" sz="1400" dirty="0">
                <a:gradFill>
                  <a:gsLst>
                    <a:gs pos="2917">
                      <a:schemeClr val="tx1"/>
                    </a:gs>
                    <a:gs pos="30000">
                      <a:schemeClr val="tx1"/>
                    </a:gs>
                  </a:gsLst>
                  <a:lin ang="5400000" scaled="0"/>
                </a:gradFill>
              </a:rPr>
              <a:t>POST https://graph.microsoft.com/v1.0/users/{id}/messages/{id}/send</a:t>
            </a:r>
            <a:endParaRPr lang="en-US" sz="14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9E1DAD3-25A1-4116-BBFD-8CF1D0601252}"/>
              </a:ext>
            </a:extLst>
          </p:cNvPr>
          <p:cNvSpPr txBox="1"/>
          <p:nvPr/>
        </p:nvSpPr>
        <p:spPr>
          <a:xfrm>
            <a:off x="7974226" y="2667827"/>
            <a:ext cx="148380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Retrieve email</a:t>
            </a:r>
          </a:p>
        </p:txBody>
      </p:sp>
      <p:pic>
        <p:nvPicPr>
          <p:cNvPr id="20" name="Picture 19">
            <a:extLst>
              <a:ext uri="{FF2B5EF4-FFF2-40B4-BE49-F238E27FC236}">
                <a16:creationId xmlns:a16="http://schemas.microsoft.com/office/drawing/2014/main" id="{82DF000E-DF75-4D80-86DE-08645F5EA573}"/>
              </a:ext>
            </a:extLst>
          </p:cNvPr>
          <p:cNvPicPr>
            <a:picLocks noChangeAspect="1"/>
          </p:cNvPicPr>
          <p:nvPr/>
        </p:nvPicPr>
        <p:blipFill>
          <a:blip r:embed="rId5"/>
          <a:stretch>
            <a:fillRect/>
          </a:stretch>
        </p:blipFill>
        <p:spPr>
          <a:xfrm>
            <a:off x="1915004" y="5279455"/>
            <a:ext cx="761361" cy="750415"/>
          </a:xfrm>
          <a:prstGeom prst="rect">
            <a:avLst/>
          </a:prstGeom>
        </p:spPr>
      </p:pic>
      <p:cxnSp>
        <p:nvCxnSpPr>
          <p:cNvPr id="22" name="Straight Arrow Connector 21">
            <a:extLst>
              <a:ext uri="{FF2B5EF4-FFF2-40B4-BE49-F238E27FC236}">
                <a16:creationId xmlns:a16="http://schemas.microsoft.com/office/drawing/2014/main" id="{5E4146C7-069F-414C-A1CB-098AE0A42BFD}"/>
              </a:ext>
            </a:extLst>
          </p:cNvPr>
          <p:cNvCxnSpPr>
            <a:cxnSpLocks/>
          </p:cNvCxnSpPr>
          <p:nvPr/>
        </p:nvCxnSpPr>
        <p:spPr>
          <a:xfrm>
            <a:off x="2832848" y="5279455"/>
            <a:ext cx="640606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EADAEF3-9A06-4194-9CA4-887D798726EF}"/>
              </a:ext>
            </a:extLst>
          </p:cNvPr>
          <p:cNvSpPr/>
          <p:nvPr/>
        </p:nvSpPr>
        <p:spPr bwMode="auto">
          <a:xfrm>
            <a:off x="4817384" y="4899207"/>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4</a:t>
            </a:r>
          </a:p>
        </p:txBody>
      </p:sp>
      <p:sp>
        <p:nvSpPr>
          <p:cNvPr id="28" name="TextBox 27">
            <a:extLst>
              <a:ext uri="{FF2B5EF4-FFF2-40B4-BE49-F238E27FC236}">
                <a16:creationId xmlns:a16="http://schemas.microsoft.com/office/drawing/2014/main" id="{99D23993-0807-49FF-B46F-31B95EA64E60}"/>
              </a:ext>
            </a:extLst>
          </p:cNvPr>
          <p:cNvSpPr txBox="1"/>
          <p:nvPr/>
        </p:nvSpPr>
        <p:spPr>
          <a:xfrm>
            <a:off x="4952069" y="4839638"/>
            <a:ext cx="263123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POST+ bearer token</a:t>
            </a:r>
          </a:p>
        </p:txBody>
      </p:sp>
      <p:cxnSp>
        <p:nvCxnSpPr>
          <p:cNvPr id="29" name="Straight Arrow Connector 28">
            <a:extLst>
              <a:ext uri="{FF2B5EF4-FFF2-40B4-BE49-F238E27FC236}">
                <a16:creationId xmlns:a16="http://schemas.microsoft.com/office/drawing/2014/main" id="{58027ECE-13CF-4824-BD0E-80A9827628E0}"/>
              </a:ext>
            </a:extLst>
          </p:cNvPr>
          <p:cNvCxnSpPr>
            <a:cxnSpLocks/>
          </p:cNvCxnSpPr>
          <p:nvPr/>
        </p:nvCxnSpPr>
        <p:spPr>
          <a:xfrm flipH="1">
            <a:off x="9458030" y="3811159"/>
            <a:ext cx="648" cy="1468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361BBB3-B8DA-4763-8B6C-5B0FF5EACF3D}"/>
              </a:ext>
            </a:extLst>
          </p:cNvPr>
          <p:cNvPicPr>
            <a:picLocks noChangeAspect="1"/>
          </p:cNvPicPr>
          <p:nvPr/>
        </p:nvPicPr>
        <p:blipFill>
          <a:blip r:embed="rId6"/>
          <a:stretch>
            <a:fillRect/>
          </a:stretch>
        </p:blipFill>
        <p:spPr>
          <a:xfrm>
            <a:off x="1943142" y="1756190"/>
            <a:ext cx="780290" cy="780290"/>
          </a:xfrm>
          <a:prstGeom prst="rect">
            <a:avLst/>
          </a:prstGeom>
        </p:spPr>
      </p:pic>
      <p:sp>
        <p:nvSpPr>
          <p:cNvPr id="26" name="TextBox 25">
            <a:extLst>
              <a:ext uri="{FF2B5EF4-FFF2-40B4-BE49-F238E27FC236}">
                <a16:creationId xmlns:a16="http://schemas.microsoft.com/office/drawing/2014/main" id="{9DC77C06-BF53-47DE-9DEF-92B0EC810229}"/>
              </a:ext>
            </a:extLst>
          </p:cNvPr>
          <p:cNvSpPr txBox="1"/>
          <p:nvPr/>
        </p:nvSpPr>
        <p:spPr>
          <a:xfrm>
            <a:off x="1505053" y="2314508"/>
            <a:ext cx="164718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Your application</a:t>
            </a:r>
          </a:p>
        </p:txBody>
      </p:sp>
      <p:sp>
        <p:nvSpPr>
          <p:cNvPr id="36" name="Oval 35">
            <a:extLst>
              <a:ext uri="{FF2B5EF4-FFF2-40B4-BE49-F238E27FC236}">
                <a16:creationId xmlns:a16="http://schemas.microsoft.com/office/drawing/2014/main" id="{5834A37D-E39E-4243-9FF2-460A64FF4870}"/>
              </a:ext>
            </a:extLst>
          </p:cNvPr>
          <p:cNvSpPr/>
          <p:nvPr/>
        </p:nvSpPr>
        <p:spPr bwMode="auto">
          <a:xfrm>
            <a:off x="7779920" y="3951664"/>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TextBox 36">
            <a:extLst>
              <a:ext uri="{FF2B5EF4-FFF2-40B4-BE49-F238E27FC236}">
                <a16:creationId xmlns:a16="http://schemas.microsoft.com/office/drawing/2014/main" id="{7CAEE3B6-B0D7-439C-9D01-2C7FBCB6A22F}"/>
              </a:ext>
            </a:extLst>
          </p:cNvPr>
          <p:cNvSpPr txBox="1"/>
          <p:nvPr/>
        </p:nvSpPr>
        <p:spPr>
          <a:xfrm>
            <a:off x="7898738" y="3838639"/>
            <a:ext cx="1659750"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rPr>
              <a:t>httpPOST</a:t>
            </a:r>
            <a:r>
              <a:rPr lang="en-US" sz="1400" dirty="0">
                <a:gradFill>
                  <a:gsLst>
                    <a:gs pos="2917">
                      <a:schemeClr val="tx1"/>
                    </a:gs>
                    <a:gs pos="30000">
                      <a:schemeClr val="tx1"/>
                    </a:gs>
                  </a:gsLst>
                  <a:lin ang="5400000" scaled="0"/>
                </a:gradFill>
              </a:rPr>
              <a:t> action</a:t>
            </a:r>
          </a:p>
        </p:txBody>
      </p:sp>
      <p:cxnSp>
        <p:nvCxnSpPr>
          <p:cNvPr id="40" name="Straight Arrow Connector 39">
            <a:extLst>
              <a:ext uri="{FF2B5EF4-FFF2-40B4-BE49-F238E27FC236}">
                <a16:creationId xmlns:a16="http://schemas.microsoft.com/office/drawing/2014/main" id="{CC8A85AB-5D8B-4FC7-9997-E180E0C64D29}"/>
              </a:ext>
            </a:extLst>
          </p:cNvPr>
          <p:cNvCxnSpPr>
            <a:cxnSpLocks/>
          </p:cNvCxnSpPr>
          <p:nvPr/>
        </p:nvCxnSpPr>
        <p:spPr>
          <a:xfrm>
            <a:off x="2832848" y="5735994"/>
            <a:ext cx="64060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2073A5B-62E7-4F43-A2D9-FC45C54B5804}"/>
              </a:ext>
            </a:extLst>
          </p:cNvPr>
          <p:cNvSpPr/>
          <p:nvPr/>
        </p:nvSpPr>
        <p:spPr bwMode="auto">
          <a:xfrm>
            <a:off x="4818254" y="5858720"/>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5</a:t>
            </a:r>
          </a:p>
        </p:txBody>
      </p:sp>
      <p:sp>
        <p:nvSpPr>
          <p:cNvPr id="42" name="TextBox 41">
            <a:extLst>
              <a:ext uri="{FF2B5EF4-FFF2-40B4-BE49-F238E27FC236}">
                <a16:creationId xmlns:a16="http://schemas.microsoft.com/office/drawing/2014/main" id="{6E0D0787-B441-4B62-BC19-3E6992ECC969}"/>
              </a:ext>
            </a:extLst>
          </p:cNvPr>
          <p:cNvSpPr txBox="1"/>
          <p:nvPr/>
        </p:nvSpPr>
        <p:spPr>
          <a:xfrm>
            <a:off x="4952069" y="5768820"/>
            <a:ext cx="2487607"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 + status</a:t>
            </a:r>
          </a:p>
          <a:p>
            <a:pPr>
              <a:lnSpc>
                <a:spcPct val="90000"/>
              </a:lnSpc>
              <a:spcAft>
                <a:spcPts val="600"/>
              </a:spcAft>
            </a:pPr>
            <a:r>
              <a:rPr lang="en-US" sz="1400" dirty="0">
                <a:gradFill>
                  <a:gsLst>
                    <a:gs pos="2917">
                      <a:schemeClr val="tx1"/>
                    </a:gs>
                    <a:gs pos="30000">
                      <a:schemeClr val="tx1"/>
                    </a:gs>
                  </a:gsLst>
                  <a:lin ang="5400000" scaled="0"/>
                </a:gradFill>
              </a:rPr>
              <a:t>(optional refresh card)</a:t>
            </a:r>
          </a:p>
        </p:txBody>
      </p:sp>
      <p:cxnSp>
        <p:nvCxnSpPr>
          <p:cNvPr id="43" name="Straight Arrow Connector 42">
            <a:extLst>
              <a:ext uri="{FF2B5EF4-FFF2-40B4-BE49-F238E27FC236}">
                <a16:creationId xmlns:a16="http://schemas.microsoft.com/office/drawing/2014/main" id="{9D90B63A-E1D8-482B-B815-BACDF9EE07A0}"/>
              </a:ext>
            </a:extLst>
          </p:cNvPr>
          <p:cNvCxnSpPr>
            <a:cxnSpLocks/>
          </p:cNvCxnSpPr>
          <p:nvPr/>
        </p:nvCxnSpPr>
        <p:spPr>
          <a:xfrm>
            <a:off x="9843508" y="3836425"/>
            <a:ext cx="0" cy="146992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80A7454-E4A3-4A64-95C3-46F8DA3F8467}"/>
              </a:ext>
            </a:extLst>
          </p:cNvPr>
          <p:cNvSpPr/>
          <p:nvPr/>
        </p:nvSpPr>
        <p:spPr bwMode="auto">
          <a:xfrm>
            <a:off x="10068626" y="3949450"/>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a:extLst>
              <a:ext uri="{FF2B5EF4-FFF2-40B4-BE49-F238E27FC236}">
                <a16:creationId xmlns:a16="http://schemas.microsoft.com/office/drawing/2014/main" id="{598E725D-4B41-4150-9CC8-893989284C47}"/>
              </a:ext>
            </a:extLst>
          </p:cNvPr>
          <p:cNvSpPr txBox="1"/>
          <p:nvPr/>
        </p:nvSpPr>
        <p:spPr>
          <a:xfrm>
            <a:off x="10187444" y="3836425"/>
            <a:ext cx="165276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HTTPS response</a:t>
            </a:r>
          </a:p>
        </p:txBody>
      </p:sp>
      <p:pic>
        <p:nvPicPr>
          <p:cNvPr id="7" name="Picture 6">
            <a:extLst>
              <a:ext uri="{FF2B5EF4-FFF2-40B4-BE49-F238E27FC236}">
                <a16:creationId xmlns:a16="http://schemas.microsoft.com/office/drawing/2014/main" id="{13864774-3D96-4FDF-95D2-38D0322C941F}"/>
              </a:ext>
            </a:extLst>
          </p:cNvPr>
          <p:cNvPicPr>
            <a:picLocks noChangeAspect="1"/>
          </p:cNvPicPr>
          <p:nvPr/>
        </p:nvPicPr>
        <p:blipFill>
          <a:blip r:embed="rId7"/>
          <a:stretch>
            <a:fillRect/>
          </a:stretch>
        </p:blipFill>
        <p:spPr>
          <a:xfrm>
            <a:off x="5523253" y="1743419"/>
            <a:ext cx="780290" cy="780290"/>
          </a:xfrm>
          <a:prstGeom prst="rect">
            <a:avLst/>
          </a:prstGeom>
        </p:spPr>
      </p:pic>
      <p:sp>
        <p:nvSpPr>
          <p:cNvPr id="31" name="TextBox 30">
            <a:extLst>
              <a:ext uri="{FF2B5EF4-FFF2-40B4-BE49-F238E27FC236}">
                <a16:creationId xmlns:a16="http://schemas.microsoft.com/office/drawing/2014/main" id="{9A57C1EF-B660-4114-954D-D561DB33D3D0}"/>
              </a:ext>
            </a:extLst>
          </p:cNvPr>
          <p:cNvSpPr txBox="1"/>
          <p:nvPr/>
        </p:nvSpPr>
        <p:spPr>
          <a:xfrm>
            <a:off x="5035731" y="2503359"/>
            <a:ext cx="16573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Microsoft Graph</a:t>
            </a:r>
          </a:p>
        </p:txBody>
      </p:sp>
      <p:pic>
        <p:nvPicPr>
          <p:cNvPr id="33" name="Picture 32">
            <a:extLst>
              <a:ext uri="{FF2B5EF4-FFF2-40B4-BE49-F238E27FC236}">
                <a16:creationId xmlns:a16="http://schemas.microsoft.com/office/drawing/2014/main" id="{363E24E8-E332-4363-BF60-ADDC1AC93DBC}"/>
              </a:ext>
            </a:extLst>
          </p:cNvPr>
          <p:cNvPicPr>
            <a:picLocks noChangeAspect="1"/>
          </p:cNvPicPr>
          <p:nvPr/>
        </p:nvPicPr>
        <p:blipFill>
          <a:blip r:embed="rId4"/>
          <a:stretch>
            <a:fillRect/>
          </a:stretch>
        </p:blipFill>
        <p:spPr>
          <a:xfrm>
            <a:off x="5487395" y="3049307"/>
            <a:ext cx="856801" cy="857887"/>
          </a:xfrm>
          <a:prstGeom prst="rect">
            <a:avLst/>
          </a:prstGeom>
        </p:spPr>
      </p:pic>
    </p:spTree>
    <p:extLst>
      <p:ext uri="{BB962C8B-B14F-4D97-AF65-F5344CB8AC3E}">
        <p14:creationId xmlns:p14="http://schemas.microsoft.com/office/powerpoint/2010/main" val="18543385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1090</Words>
  <Application>Microsoft Office PowerPoint</Application>
  <PresentationFormat>Custom</PresentationFormat>
  <Paragraphs>119</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Cards and Actions using Outlook Actionable Messages</vt:lpstr>
      <vt:lpstr>Card Design &amp; MessageCard Playground </vt:lpstr>
      <vt:lpstr>Sending Actionable Messages </vt:lpstr>
      <vt:lpstr>Create Incoming Webhook</vt:lpstr>
      <vt:lpstr>Configure Webhook</vt:lpstr>
      <vt:lpstr>Actionable Messages via WebHooks</vt:lpstr>
      <vt:lpstr>Actionable Messages via email</vt:lpstr>
      <vt:lpstr>Actionable Messages via Microsoft Graph</vt:lpstr>
      <vt:lpstr>Demo</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2017-09-23T01:31:43Z</dcterms:modified>
</cp:coreProperties>
</file>